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elvetica World Bold" panose="020B0600000101010101" charset="-127"/>
      <p:regular r:id="rId12"/>
    </p:embeddedFont>
    <p:embeddedFont>
      <p:font typeface="HY견고딕" panose="02030600000101010101" pitchFamily="18" charset="-127"/>
      <p:regular r:id="rId13"/>
    </p:embeddedFont>
    <p:embeddedFont>
      <p:font typeface="나눔스퀘어 Bold" panose="020B0600000101010101" pitchFamily="50" charset="-127"/>
      <p:bold r:id="rId14"/>
    </p:embeddedFont>
    <p:embeddedFont>
      <p:font typeface="Open Sans Bold" panose="020B0600000101010101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견고딕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61613" y="6659289"/>
            <a:ext cx="138309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61613" y="2613012"/>
            <a:ext cx="5166375" cy="37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7"/>
              </a:lnSpc>
              <a:spcBef>
                <a:spcPct val="0"/>
              </a:spcBef>
            </a:pPr>
            <a:r>
              <a:rPr lang="en-US" sz="21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서버프로그래밍</a:t>
            </a:r>
            <a:r>
              <a:rPr lang="en-US" sz="21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팀 </a:t>
            </a:r>
            <a:r>
              <a:rPr lang="en-US" sz="21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sz="21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38336" y="3194719"/>
            <a:ext cx="8724863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338"/>
              </a:lnSpc>
            </a:pPr>
            <a:r>
              <a:rPr lang="en-US" sz="10034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학부</a:t>
            </a:r>
            <a:r>
              <a:rPr lang="en-US" sz="10034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0034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세미나실</a:t>
            </a:r>
            <a:endParaRPr lang="en-US" sz="10034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ts val="11338"/>
              </a:lnSpc>
            </a:pPr>
            <a:r>
              <a:rPr lang="en-US" sz="10034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</a:t>
            </a:r>
            <a:r>
              <a:rPr lang="en-US" sz="10034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0034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</a:t>
            </a:r>
            <a:endParaRPr lang="en-US" sz="10034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1613" y="7032519"/>
            <a:ext cx="5813095" cy="10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2024. 04. 29</a:t>
            </a:r>
          </a:p>
          <a:p>
            <a:pPr>
              <a:lnSpc>
                <a:spcPts val="1680"/>
              </a:lnSpc>
            </a:pPr>
            <a:endParaRPr lang="en-US" sz="1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융합학부</a:t>
            </a:r>
            <a:endParaRPr lang="en-US" sz="1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680"/>
              </a:lnSpc>
            </a:pPr>
            <a:endParaRPr lang="en-US" sz="1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1팀 (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강수민</a:t>
            </a: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길선우</a:t>
            </a: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김규린</a:t>
            </a: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김연수</a:t>
            </a: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761613" y="6659289"/>
            <a:ext cx="138309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61613" y="2613012"/>
            <a:ext cx="5166375" cy="37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7"/>
              </a:lnSpc>
              <a:spcBef>
                <a:spcPct val="0"/>
              </a:spcBef>
            </a:pPr>
            <a:r>
              <a:rPr lang="en-US" sz="21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서버프로그래밍</a:t>
            </a:r>
            <a:r>
              <a:rPr lang="en-US" sz="21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팀 </a:t>
            </a:r>
            <a:r>
              <a:rPr lang="en-US" sz="21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sz="21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4099657"/>
            <a:ext cx="16421064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338"/>
              </a:lnSpc>
            </a:pPr>
            <a:r>
              <a:rPr lang="ko-KR" altLang="en-US" sz="1003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1003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sz="10034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1613" y="7032519"/>
            <a:ext cx="5813095" cy="10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2024. 04. 29</a:t>
            </a:r>
          </a:p>
          <a:p>
            <a:pPr>
              <a:lnSpc>
                <a:spcPts val="1680"/>
              </a:lnSpc>
            </a:pPr>
            <a:endParaRPr lang="en-US" sz="1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융합학부</a:t>
            </a:r>
            <a:endParaRPr lang="en-US" sz="1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680"/>
              </a:lnSpc>
            </a:pPr>
            <a:endParaRPr lang="en-US" sz="1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1팀 (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강수민</a:t>
            </a: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길선우</a:t>
            </a: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김규린</a:t>
            </a: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김연수</a:t>
            </a:r>
            <a:r>
              <a:rPr lang="en-US" sz="1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03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0125"/>
            <a:ext cx="4222004" cy="69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4"/>
              </a:lnSpc>
            </a:pPr>
            <a:r>
              <a:rPr lang="en-US" sz="4444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en-US" sz="4444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030066"/>
            <a:ext cx="14212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364404" y="3018413"/>
            <a:ext cx="807124" cy="80712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91900" y="3217157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75252" y="3217157"/>
            <a:ext cx="4726711" cy="3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요약</a:t>
            </a:r>
            <a:endParaRPr lang="en-US" sz="20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364404" y="4739938"/>
            <a:ext cx="807124" cy="807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91900" y="4938682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364404" y="6461462"/>
            <a:ext cx="807124" cy="8071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91900" y="6660206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986037" y="3018413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113534" y="3217157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986037" y="4739938"/>
            <a:ext cx="807124" cy="8071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113534" y="4938682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05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986037" y="6461462"/>
            <a:ext cx="807124" cy="80712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113534" y="6660206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75252" y="4938682"/>
            <a:ext cx="4726711" cy="3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sz="20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575252" y="6660206"/>
            <a:ext cx="4726711" cy="3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en-US" sz="20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193212" y="3217157"/>
            <a:ext cx="4726711" cy="3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</a:t>
            </a:r>
            <a:endParaRPr lang="en-US" sz="20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193212" y="4938682"/>
            <a:ext cx="4726711" cy="3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endParaRPr lang="en-US" sz="20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193212" y="6660206"/>
            <a:ext cx="4726711" cy="3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r>
              <a:rPr lang="en-US" sz="20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</a:t>
            </a:r>
            <a:endParaRPr lang="en-US" sz="20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30066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26" y="5497394"/>
            <a:ext cx="13998057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077028" y="9124357"/>
            <a:ext cx="133943" cy="13394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52272" y="2669177"/>
            <a:ext cx="13367790" cy="225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캘린더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예약은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가시성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기능들이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해결하기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위해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시작함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간편하게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있으며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각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시설마다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구비되어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가능함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통합되지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않고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나누어져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있던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대여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서비스를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플랫폼으로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통합하여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이용자의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번거로움을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덜 수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있다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ts val="3594"/>
              </a:lnSpc>
            </a:pP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990600"/>
            <a:ext cx="4222004" cy="6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7"/>
              </a:lnSpc>
            </a:pPr>
            <a:r>
              <a:rPr lang="en-US" sz="4344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1.프로젝트 요약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95517"/>
            <a:ext cx="1421257" cy="4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6"/>
              </a:lnSpc>
            </a:pPr>
            <a:r>
              <a:rPr lang="en-US" sz="3044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요약</a:t>
            </a:r>
            <a:endParaRPr lang="en-US" sz="3044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159977"/>
            <a:ext cx="1700964" cy="4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6"/>
              </a:lnSpc>
            </a:pPr>
            <a:r>
              <a:rPr lang="en-US" sz="3044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lang="en-US" sz="3044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352272" y="6085962"/>
            <a:ext cx="13367790" cy="317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빠르고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명확한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확보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취소와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자유로워질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수량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부족과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문제를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시설에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수용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인원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인원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구비된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목록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한눈에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볼 수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각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세미나실과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이벤트를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가능함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87988" lvl="1" indent="-193994">
              <a:lnSpc>
                <a:spcPts val="3594"/>
              </a:lnSpc>
              <a:buFont typeface="Arial"/>
              <a:buChar char="•"/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학생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간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상호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일정을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유동적으로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가능하게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</a:t>
            </a:r>
          </a:p>
          <a:p>
            <a:pPr>
              <a:lnSpc>
                <a:spcPts val="3594"/>
              </a:lnSpc>
            </a:pP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080062" y="9369509"/>
            <a:ext cx="133943" cy="13394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77028" y="9617753"/>
            <a:ext cx="133943" cy="13394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30066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3017809"/>
            <a:ext cx="7370464" cy="6571997"/>
          </a:xfrm>
          <a:custGeom>
            <a:avLst/>
            <a:gdLst/>
            <a:ahLst/>
            <a:cxnLst/>
            <a:rect l="l" t="t" r="r" b="b"/>
            <a:pathLst>
              <a:path w="7370464" h="6571997">
                <a:moveTo>
                  <a:pt x="0" y="0"/>
                </a:moveTo>
                <a:lnTo>
                  <a:pt x="7370464" y="0"/>
                </a:lnTo>
                <a:lnTo>
                  <a:pt x="7370464" y="6571997"/>
                </a:lnTo>
                <a:lnTo>
                  <a:pt x="0" y="6571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861056" y="3320323"/>
            <a:ext cx="8398244" cy="2318497"/>
          </a:xfrm>
          <a:custGeom>
            <a:avLst/>
            <a:gdLst/>
            <a:ahLst/>
            <a:cxnLst/>
            <a:rect l="l" t="t" r="r" b="b"/>
            <a:pathLst>
              <a:path w="8398244" h="2318497">
                <a:moveTo>
                  <a:pt x="0" y="0"/>
                </a:moveTo>
                <a:lnTo>
                  <a:pt x="8398244" y="0"/>
                </a:lnTo>
                <a:lnTo>
                  <a:pt x="8398244" y="2318496"/>
                </a:lnTo>
                <a:lnTo>
                  <a:pt x="0" y="2318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4585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861056" y="6910026"/>
            <a:ext cx="4126251" cy="2679779"/>
          </a:xfrm>
          <a:custGeom>
            <a:avLst/>
            <a:gdLst/>
            <a:ahLst/>
            <a:cxnLst/>
            <a:rect l="l" t="t" r="r" b="b"/>
            <a:pathLst>
              <a:path w="4126251" h="2679779">
                <a:moveTo>
                  <a:pt x="0" y="0"/>
                </a:moveTo>
                <a:lnTo>
                  <a:pt x="4126251" y="0"/>
                </a:lnTo>
                <a:lnTo>
                  <a:pt x="4126251" y="2679780"/>
                </a:lnTo>
                <a:lnTo>
                  <a:pt x="0" y="2679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90600"/>
            <a:ext cx="4771060" cy="6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7"/>
              </a:lnSpc>
            </a:pPr>
            <a:r>
              <a:rPr lang="en-US" sz="434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2.시스템 </a:t>
            </a:r>
            <a:r>
              <a:rPr lang="en-US" sz="4344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r>
              <a:rPr lang="en-US" sz="434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4344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sz="4344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60598" y="2443974"/>
            <a:ext cx="2106667" cy="41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4"/>
              </a:lnSpc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06844" y="2443974"/>
            <a:ext cx="2106667" cy="66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4"/>
              </a:lnSpc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ts val="1509"/>
              </a:lnSpc>
            </a:pP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(front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0848" y="6170457"/>
            <a:ext cx="2106667" cy="41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4"/>
              </a:lnSpc>
            </a:pPr>
            <a:r>
              <a:rPr lang="en-US" sz="1797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/ 회원가입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61521" y="6239297"/>
            <a:ext cx="2106667" cy="62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5"/>
              </a:lnSpc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ts val="2515"/>
              </a:lnSpc>
            </a:pP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(front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970408" y="6910026"/>
            <a:ext cx="3288892" cy="2679779"/>
            <a:chOff x="0" y="0"/>
            <a:chExt cx="4385189" cy="357303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t="5777" r="34412" b="16834"/>
            <a:stretch>
              <a:fillRect/>
            </a:stretch>
          </p:blipFill>
          <p:spPr>
            <a:xfrm>
              <a:off x="0" y="0"/>
              <a:ext cx="4385189" cy="3573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90600"/>
            <a:ext cx="4771060" cy="6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7"/>
              </a:lnSpc>
            </a:pPr>
            <a:r>
              <a:rPr lang="en-US" sz="434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2.시스템 </a:t>
            </a:r>
            <a:r>
              <a:rPr lang="en-US" sz="4344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r>
              <a:rPr lang="en-US" sz="434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4344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sz="4344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030066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4188634"/>
            <a:ext cx="8822238" cy="2993864"/>
          </a:xfrm>
          <a:custGeom>
            <a:avLst/>
            <a:gdLst/>
            <a:ahLst/>
            <a:cxnLst/>
            <a:rect l="l" t="t" r="r" b="b"/>
            <a:pathLst>
              <a:path w="8822238" h="2993864">
                <a:moveTo>
                  <a:pt x="0" y="0"/>
                </a:moveTo>
                <a:lnTo>
                  <a:pt x="8822238" y="0"/>
                </a:lnTo>
                <a:lnTo>
                  <a:pt x="8822238" y="2993865"/>
                </a:lnTo>
                <a:lnTo>
                  <a:pt x="0" y="2993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2" r="-1589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27440" y="3530567"/>
            <a:ext cx="7031860" cy="4676387"/>
          </a:xfrm>
          <a:custGeom>
            <a:avLst/>
            <a:gdLst/>
            <a:ahLst/>
            <a:cxnLst/>
            <a:rect l="l" t="t" r="r" b="b"/>
            <a:pathLst>
              <a:path w="7031860" h="4676387">
                <a:moveTo>
                  <a:pt x="0" y="0"/>
                </a:moveTo>
                <a:lnTo>
                  <a:pt x="7031860" y="0"/>
                </a:lnTo>
                <a:lnTo>
                  <a:pt x="7031860" y="4676386"/>
                </a:lnTo>
                <a:lnTo>
                  <a:pt x="0" y="4676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4766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86486" y="2967338"/>
            <a:ext cx="2106667" cy="41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4"/>
              </a:lnSpc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내비게이션</a:t>
            </a:r>
            <a:r>
              <a:rPr lang="en-US" sz="1797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90037" y="2967338"/>
            <a:ext cx="2106667" cy="41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4"/>
              </a:lnSpc>
            </a:pPr>
            <a:r>
              <a:rPr lang="en-US" sz="1797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사이드바</a:t>
            </a:r>
            <a:endParaRPr lang="en-US" sz="1797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2869"/>
            <a:ext cx="7655017" cy="4100631"/>
            <a:chOff x="0" y="0"/>
            <a:chExt cx="10206689" cy="54675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27" b="727"/>
            <a:stretch>
              <a:fillRect/>
            </a:stretch>
          </p:blipFill>
          <p:spPr>
            <a:xfrm>
              <a:off x="0" y="0"/>
              <a:ext cx="10206689" cy="546750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492513" y="3008863"/>
            <a:ext cx="82173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223469" y="4023332"/>
            <a:ext cx="8490795" cy="67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>
              <a:lnSpc>
                <a:spcPts val="2828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로고를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보여주고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이동할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28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가운데에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문구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추가하여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넘어가도록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92513" y="1972700"/>
            <a:ext cx="7025563" cy="6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7"/>
              </a:lnSpc>
            </a:pPr>
            <a:r>
              <a:rPr lang="en-US" sz="434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3.시스템 </a:t>
            </a:r>
            <a:r>
              <a:rPr lang="en-US" sz="4344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r>
              <a:rPr lang="en-US" sz="434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(FRONTEND)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750854"/>
            <a:ext cx="3607147" cy="3314967"/>
            <a:chOff x="0" y="0"/>
            <a:chExt cx="4809529" cy="441995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20458" r="20458"/>
            <a:stretch>
              <a:fillRect/>
            </a:stretch>
          </p:blipFill>
          <p:spPr>
            <a:xfrm>
              <a:off x="0" y="0"/>
              <a:ext cx="4809529" cy="4419956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5380860" y="5750854"/>
            <a:ext cx="3302857" cy="3314967"/>
            <a:chOff x="0" y="0"/>
            <a:chExt cx="4403809" cy="441995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2807" r="22807"/>
            <a:stretch>
              <a:fillRect/>
            </a:stretch>
          </p:blipFill>
          <p:spPr>
            <a:xfrm>
              <a:off x="0" y="0"/>
              <a:ext cx="4403809" cy="441995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223469" y="3435917"/>
            <a:ext cx="2690301" cy="444540"/>
            <a:chOff x="0" y="0"/>
            <a:chExt cx="3587068" cy="59272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587068" cy="592720"/>
              <a:chOff x="0" y="0"/>
              <a:chExt cx="2709219" cy="44766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09219" cy="447666"/>
              </a:xfrm>
              <a:custGeom>
                <a:avLst/>
                <a:gdLst/>
                <a:ahLst/>
                <a:cxnLst/>
                <a:rect l="l" t="t" r="r" b="b"/>
                <a:pathLst>
                  <a:path w="2709219" h="447666">
                    <a:moveTo>
                      <a:pt x="0" y="0"/>
                    </a:moveTo>
                    <a:lnTo>
                      <a:pt x="2709219" y="0"/>
                    </a:lnTo>
                    <a:lnTo>
                      <a:pt x="2709219" y="447666"/>
                    </a:lnTo>
                    <a:lnTo>
                      <a:pt x="0" y="44766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>
                  <a:latin typeface="HY견고딕" panose="02030600000101010101" pitchFamily="18" charset="-127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709219" cy="4857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HY견고딕" panose="02030600000101010101" pitchFamily="18" charset="-127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21249" y="154755"/>
              <a:ext cx="2944571" cy="27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Helvetica World Bold"/>
                </a:rPr>
                <a:t>Home page (ver.1)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0413045" y="5253892"/>
            <a:ext cx="142125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144000" y="6201686"/>
            <a:ext cx="9039851" cy="328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전화번호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id,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지정하여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수행하도록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작성했던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register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누르면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화면으로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login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누르면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화면으로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전환되도록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동작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차후에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삽입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예정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분실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재설정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넘어가는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링크를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2828"/>
              </a:lnSpc>
            </a:pP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2828"/>
              </a:lnSpc>
            </a:pP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28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추가해야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등...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23469" y="5682517"/>
            <a:ext cx="2610832" cy="444540"/>
            <a:chOff x="0" y="0"/>
            <a:chExt cx="3481110" cy="59272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481110" cy="592720"/>
              <a:chOff x="0" y="0"/>
              <a:chExt cx="2629191" cy="44766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29191" cy="447666"/>
              </a:xfrm>
              <a:custGeom>
                <a:avLst/>
                <a:gdLst/>
                <a:ahLst/>
                <a:cxnLst/>
                <a:rect l="l" t="t" r="r" b="b"/>
                <a:pathLst>
                  <a:path w="2629191" h="447666">
                    <a:moveTo>
                      <a:pt x="0" y="0"/>
                    </a:moveTo>
                    <a:lnTo>
                      <a:pt x="2629191" y="0"/>
                    </a:lnTo>
                    <a:lnTo>
                      <a:pt x="2629191" y="447666"/>
                    </a:lnTo>
                    <a:lnTo>
                      <a:pt x="0" y="44766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>
                  <a:latin typeface="HY견고딕" panose="02030600000101010101" pitchFamily="18" charset="-127"/>
                </a:endParaRP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2629191" cy="4857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HY견고딕" panose="02030600000101010101" pitchFamily="18" charset="-127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62204" y="155575"/>
              <a:ext cx="2156702" cy="27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Helvetica World Bold"/>
                </a:rPr>
                <a:t>Login / Register page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0178" y="6502209"/>
            <a:ext cx="6897201" cy="1721417"/>
          </a:xfrm>
          <a:custGeom>
            <a:avLst/>
            <a:gdLst/>
            <a:ahLst/>
            <a:cxnLst/>
            <a:rect l="l" t="t" r="r" b="b"/>
            <a:pathLst>
              <a:path w="6897201" h="1721417">
                <a:moveTo>
                  <a:pt x="0" y="0"/>
                </a:moveTo>
                <a:lnTo>
                  <a:pt x="6897202" y="0"/>
                </a:lnTo>
                <a:lnTo>
                  <a:pt x="6897202" y="1721417"/>
                </a:lnTo>
                <a:lnTo>
                  <a:pt x="0" y="172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1954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78180" y="3505927"/>
            <a:ext cx="2116304" cy="4676387"/>
          </a:xfrm>
          <a:custGeom>
            <a:avLst/>
            <a:gdLst/>
            <a:ahLst/>
            <a:cxnLst/>
            <a:rect l="l" t="t" r="r" b="b"/>
            <a:pathLst>
              <a:path w="2116304" h="4676387">
                <a:moveTo>
                  <a:pt x="0" y="0"/>
                </a:moveTo>
                <a:lnTo>
                  <a:pt x="2116305" y="0"/>
                </a:lnTo>
                <a:lnTo>
                  <a:pt x="2116305" y="4676387"/>
                </a:lnTo>
                <a:lnTo>
                  <a:pt x="0" y="4676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81015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510178" y="3505927"/>
            <a:ext cx="807124" cy="80712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37675" y="3704671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1603" y="3021614"/>
            <a:ext cx="9149479" cy="175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4"/>
              </a:lnSpc>
            </a:pP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302261" lvl="1" indent="-151130">
              <a:lnSpc>
                <a:spcPts val="2814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내비게이션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들어오면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사이드바를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것이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14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사이드바로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메뉴들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간편하게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오갈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14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커서를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올린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구별하기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커서를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올렸을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 그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메뉴만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글자색이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반전되도록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 </a:t>
            </a:r>
          </a:p>
          <a:p>
            <a:pPr>
              <a:lnSpc>
                <a:spcPts val="2814"/>
              </a:lnSpc>
            </a:pP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92003" y="4708562"/>
            <a:ext cx="7668823" cy="397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내비게이션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커서를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올리면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확인할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커서를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올렸을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커서의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구분하기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바뀌도록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만듦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내비게이션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밑으로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스크롤해도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내비게이션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고정되어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</a:t>
            </a: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가운데에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빠르게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세미나실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세미나실에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페이지에서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가능하게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</a:t>
            </a:r>
          </a:p>
          <a:p>
            <a:pPr marL="302261" lvl="1" indent="-151130">
              <a:lnSpc>
                <a:spcPts val="3500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footer에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전화번호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넣어둠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3500"/>
              </a:lnSpc>
            </a:pP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2026763"/>
            <a:ext cx="176356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614489" y="5268157"/>
            <a:ext cx="807124" cy="807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41986" y="5466901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8031" y="2940969"/>
            <a:ext cx="1396603" cy="32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측면</a:t>
            </a:r>
            <a:r>
              <a:rPr lang="en-US" sz="18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사이드바</a:t>
            </a:r>
            <a:endParaRPr lang="en-US" sz="18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06056" y="5937287"/>
            <a:ext cx="1905446" cy="65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FFFFFF"/>
                </a:solidFill>
                <a:latin typeface="HY견고딕" panose="02030600000101010101" pitchFamily="18" charset="-127"/>
                <a:ea typeface="Helvetica World Bold"/>
              </a:rPr>
              <a:t>상단</a:t>
            </a:r>
            <a:r>
              <a:rPr lang="en-US" sz="1899" dirty="0">
                <a:solidFill>
                  <a:srgbClr val="FFFFFF"/>
                </a:solidFill>
                <a:latin typeface="HY견고딕" panose="02030600000101010101" pitchFamily="18" charset="-127"/>
                <a:ea typeface="Helvetica World Bold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HY견고딕" panose="02030600000101010101" pitchFamily="18" charset="-127"/>
                <a:ea typeface="Helvetica World Bold"/>
              </a:rPr>
              <a:t>내비게이션</a:t>
            </a:r>
            <a:r>
              <a:rPr lang="en-US" sz="1899" dirty="0">
                <a:solidFill>
                  <a:srgbClr val="FFFFFF"/>
                </a:solidFill>
                <a:latin typeface="HY견고딕" panose="02030600000101010101" pitchFamily="18" charset="-127"/>
                <a:ea typeface="Helvetica World Bold"/>
              </a:rPr>
              <a:t> 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036689"/>
            <a:ext cx="7025563" cy="6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7"/>
              </a:lnSpc>
            </a:pPr>
            <a:r>
              <a:rPr lang="en-US" sz="4344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3.시스템 설계(FRONTEND)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026763"/>
            <a:ext cx="176356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44976" y="8025195"/>
            <a:ext cx="3351310" cy="882370"/>
          </a:xfrm>
          <a:custGeom>
            <a:avLst/>
            <a:gdLst/>
            <a:ahLst/>
            <a:cxnLst/>
            <a:rect l="l" t="t" r="r" b="b"/>
            <a:pathLst>
              <a:path w="3351310" h="882370">
                <a:moveTo>
                  <a:pt x="0" y="0"/>
                </a:moveTo>
                <a:lnTo>
                  <a:pt x="3351310" y="0"/>
                </a:lnTo>
                <a:lnTo>
                  <a:pt x="3351310" y="882370"/>
                </a:lnTo>
                <a:lnTo>
                  <a:pt x="0" y="882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22206" y="6620701"/>
            <a:ext cx="3396849" cy="880664"/>
          </a:xfrm>
          <a:custGeom>
            <a:avLst/>
            <a:gdLst/>
            <a:ahLst/>
            <a:cxnLst/>
            <a:rect l="l" t="t" r="r" b="b"/>
            <a:pathLst>
              <a:path w="3396849" h="880664">
                <a:moveTo>
                  <a:pt x="0" y="0"/>
                </a:moveTo>
                <a:lnTo>
                  <a:pt x="3396849" y="0"/>
                </a:lnTo>
                <a:lnTo>
                  <a:pt x="3396849" y="880665"/>
                </a:lnTo>
                <a:lnTo>
                  <a:pt x="0" y="880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0862" y="3741542"/>
            <a:ext cx="3396849" cy="2355330"/>
          </a:xfrm>
          <a:custGeom>
            <a:avLst/>
            <a:gdLst/>
            <a:ahLst/>
            <a:cxnLst/>
            <a:rect l="l" t="t" r="r" b="b"/>
            <a:pathLst>
              <a:path w="3396849" h="2355330">
                <a:moveTo>
                  <a:pt x="0" y="0"/>
                </a:moveTo>
                <a:lnTo>
                  <a:pt x="3396849" y="0"/>
                </a:lnTo>
                <a:lnTo>
                  <a:pt x="3396849" y="2355330"/>
                </a:lnTo>
                <a:lnTo>
                  <a:pt x="0" y="235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579364" y="4091514"/>
            <a:ext cx="5716236" cy="3319491"/>
          </a:xfrm>
          <a:custGeom>
            <a:avLst/>
            <a:gdLst/>
            <a:ahLst/>
            <a:cxnLst/>
            <a:rect l="l" t="t" r="r" b="b"/>
            <a:pathLst>
              <a:path w="5716236" h="3319491">
                <a:moveTo>
                  <a:pt x="0" y="0"/>
                </a:moveTo>
                <a:lnTo>
                  <a:pt x="5716236" y="0"/>
                </a:lnTo>
                <a:lnTo>
                  <a:pt x="5716236" y="3319491"/>
                </a:lnTo>
                <a:lnTo>
                  <a:pt x="0" y="3319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10" name="AutoShape 10"/>
          <p:cNvSpPr/>
          <p:nvPr/>
        </p:nvSpPr>
        <p:spPr>
          <a:xfrm flipH="1" flipV="1">
            <a:off x="3332119" y="6163184"/>
            <a:ext cx="0" cy="457517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048684" y="6796206"/>
            <a:ext cx="1355184" cy="586025"/>
          </a:xfrm>
          <a:custGeom>
            <a:avLst/>
            <a:gdLst/>
            <a:ahLst/>
            <a:cxnLst/>
            <a:rect l="l" t="t" r="r" b="b"/>
            <a:pathLst>
              <a:path w="1355184" h="586025">
                <a:moveTo>
                  <a:pt x="0" y="0"/>
                </a:moveTo>
                <a:lnTo>
                  <a:pt x="1355184" y="0"/>
                </a:lnTo>
                <a:lnTo>
                  <a:pt x="1355184" y="586025"/>
                </a:lnTo>
                <a:lnTo>
                  <a:pt x="0" y="586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232" t="-51055" r="-25258" b="-49902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851271" y="4630975"/>
            <a:ext cx="1750010" cy="1660089"/>
          </a:xfrm>
          <a:custGeom>
            <a:avLst/>
            <a:gdLst/>
            <a:ahLst/>
            <a:cxnLst/>
            <a:rect l="l" t="t" r="r" b="b"/>
            <a:pathLst>
              <a:path w="1750010" h="1660089">
                <a:moveTo>
                  <a:pt x="0" y="0"/>
                </a:moveTo>
                <a:lnTo>
                  <a:pt x="1750010" y="0"/>
                </a:lnTo>
                <a:lnTo>
                  <a:pt x="1750010" y="1660088"/>
                </a:lnTo>
                <a:lnTo>
                  <a:pt x="0" y="1660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185" t="-71222" r="-46179" b="-31562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5591540" y="7896248"/>
            <a:ext cx="2269472" cy="1011317"/>
          </a:xfrm>
          <a:custGeom>
            <a:avLst/>
            <a:gdLst/>
            <a:ahLst/>
            <a:cxnLst/>
            <a:rect l="l" t="t" r="r" b="b"/>
            <a:pathLst>
              <a:path w="2269472" h="1011317">
                <a:moveTo>
                  <a:pt x="0" y="0"/>
                </a:moveTo>
                <a:lnTo>
                  <a:pt x="2269472" y="0"/>
                </a:lnTo>
                <a:lnTo>
                  <a:pt x="2269472" y="1011317"/>
                </a:lnTo>
                <a:lnTo>
                  <a:pt x="0" y="1011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561" t="-53748" r="-27553" b="-46751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90600"/>
            <a:ext cx="8115300" cy="6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7"/>
              </a:lnSpc>
            </a:pPr>
            <a:r>
              <a:rPr lang="en-US" sz="434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3.시스템 </a:t>
            </a:r>
            <a:r>
              <a:rPr lang="en-US" sz="4344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r>
              <a:rPr lang="en-US" sz="4344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(BACKEND)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93534" y="2908978"/>
            <a:ext cx="5068576" cy="30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Heroku 클라우드 컴퓨팅 플랫폼을 이용한 서버 구조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74126" y="2953507"/>
            <a:ext cx="4726711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Helvetica World Bold"/>
                <a:ea typeface="Helvetica World Bold"/>
              </a:rPr>
              <a:t>현재 ERD 구조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79364" y="7793788"/>
            <a:ext cx="6389869" cy="121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327"/>
              </a:lnSpc>
              <a:buFont typeface="Arial"/>
              <a:buChar char="•"/>
            </a:pP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작성을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위한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sz="15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5439" lvl="1" indent="-172720">
              <a:lnSpc>
                <a:spcPts val="3327"/>
              </a:lnSpc>
              <a:buFont typeface="Arial"/>
              <a:buChar char="•"/>
            </a:pP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비품을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sz="15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5439" lvl="1" indent="-172720">
              <a:lnSpc>
                <a:spcPts val="3327"/>
              </a:lnSpc>
              <a:buFont typeface="Arial"/>
              <a:buChar char="•"/>
            </a:pP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앞으로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게시판을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추가함에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</a:t>
            </a:r>
            <a:r>
              <a:rPr lang="en-US" sz="1599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예정</a:t>
            </a:r>
            <a:endParaRPr lang="en-US" sz="1599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3509142" y="6096872"/>
            <a:ext cx="0" cy="46371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0" name="AutoShape 20"/>
          <p:cNvSpPr/>
          <p:nvPr/>
        </p:nvSpPr>
        <p:spPr>
          <a:xfrm flipH="1" flipV="1">
            <a:off x="3332119" y="7567678"/>
            <a:ext cx="0" cy="457517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3509142" y="7501366"/>
            <a:ext cx="0" cy="46371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5067711" y="8356791"/>
            <a:ext cx="457517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3" name="AutoShape 23"/>
          <p:cNvSpPr/>
          <p:nvPr/>
        </p:nvSpPr>
        <p:spPr>
          <a:xfrm flipH="1">
            <a:off x="5127822" y="8533814"/>
            <a:ext cx="46371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4" name="AutoShape 24"/>
          <p:cNvSpPr/>
          <p:nvPr/>
        </p:nvSpPr>
        <p:spPr>
          <a:xfrm flipH="1" flipV="1">
            <a:off x="6637764" y="7448543"/>
            <a:ext cx="0" cy="457517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6814787" y="7382231"/>
            <a:ext cx="0" cy="46371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6" name="AutoShape 26"/>
          <p:cNvSpPr/>
          <p:nvPr/>
        </p:nvSpPr>
        <p:spPr>
          <a:xfrm flipH="1" flipV="1">
            <a:off x="6637764" y="6338688"/>
            <a:ext cx="0" cy="457517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6814787" y="6272377"/>
            <a:ext cx="0" cy="46371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213206"/>
            <a:ext cx="3450370" cy="2355330"/>
            <a:chOff x="0" y="0"/>
            <a:chExt cx="4600493" cy="314044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558" r="34412" b="32606"/>
            <a:stretch>
              <a:fillRect/>
            </a:stretch>
          </p:blipFill>
          <p:spPr>
            <a:xfrm>
              <a:off x="0" y="0"/>
              <a:ext cx="4600493" cy="314044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6130518"/>
            <a:ext cx="807124" cy="8071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80921" y="6130518"/>
            <a:ext cx="807124" cy="8071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HY견고딕" panose="02030600000101010101" pitchFamily="18" charset="-127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28700" y="2026763"/>
            <a:ext cx="176356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6197" y="6329261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08418" y="6329261"/>
            <a:ext cx="552131" cy="37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20736" y="6274126"/>
            <a:ext cx="7617022" cy="175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>
              <a:lnSpc>
                <a:spcPts val="2842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42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남아있는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상태를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확인할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패이지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42"/>
              </a:lnSpc>
              <a:buFont typeface="Arial"/>
              <a:buChar char="•"/>
            </a:pP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GET,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요청마다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수행하며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Redirect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기능으로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반영이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되도록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42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시간대에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존재하는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사용자만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수정할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권한을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갖는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예정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42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수정하면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남는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예정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34471" y="6274126"/>
            <a:ext cx="7617022" cy="139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>
              <a:lnSpc>
                <a:spcPts val="2842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세미나실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확인할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42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작성일과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열람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42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상단에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노출되고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밑으로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유저들이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자유롭게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글을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작성할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2261" lvl="1" indent="-151130">
              <a:lnSpc>
                <a:spcPts val="2842"/>
              </a:lnSpc>
              <a:buFont typeface="Arial"/>
              <a:buChar char="•"/>
            </a:pP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r>
              <a:rPr lang="en-US" sz="14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예정</a:t>
            </a:r>
            <a:endParaRPr lang="en-US" sz="14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990600"/>
            <a:ext cx="8115300" cy="6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7"/>
              </a:lnSpc>
            </a:pPr>
            <a:r>
              <a:rPr lang="en-US" sz="4344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3.시스템 설계 (BACKEND)</a:t>
            </a:r>
          </a:p>
        </p:txBody>
      </p:sp>
      <p:sp>
        <p:nvSpPr>
          <p:cNvPr id="20" name="Freeform 20"/>
          <p:cNvSpPr/>
          <p:nvPr/>
        </p:nvSpPr>
        <p:spPr>
          <a:xfrm>
            <a:off x="8280921" y="3213206"/>
            <a:ext cx="8398244" cy="2318497"/>
          </a:xfrm>
          <a:custGeom>
            <a:avLst/>
            <a:gdLst/>
            <a:ahLst/>
            <a:cxnLst/>
            <a:rect l="l" t="t" r="r" b="b"/>
            <a:pathLst>
              <a:path w="8398244" h="2318497">
                <a:moveTo>
                  <a:pt x="0" y="0"/>
                </a:moveTo>
                <a:lnTo>
                  <a:pt x="8398245" y="0"/>
                </a:lnTo>
                <a:lnTo>
                  <a:pt x="8398245" y="2318497"/>
                </a:lnTo>
                <a:lnTo>
                  <a:pt x="0" y="231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4585"/>
            </a:stretch>
          </a:blipFill>
        </p:spPr>
        <p:txBody>
          <a:bodyPr/>
          <a:lstStyle/>
          <a:p>
            <a:endParaRPr lang="ko-KR" altLang="en-US" dirty="0">
              <a:latin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621</Words>
  <Application>Microsoft Office PowerPoint</Application>
  <PresentationFormat>사용자 지정</PresentationFormat>
  <Paragraphs>101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HY견고딕</vt:lpstr>
      <vt:lpstr>Open Sans Bold</vt:lpstr>
      <vt:lpstr>나눔스퀘어 Bold</vt:lpstr>
      <vt:lpstr>Helvetica World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Elegant Interior Design Presentation</dc:title>
  <cp:lastModifiedBy>sumin gang</cp:lastModifiedBy>
  <cp:revision>3</cp:revision>
  <dcterms:created xsi:type="dcterms:W3CDTF">2006-08-16T00:00:00Z</dcterms:created>
  <dcterms:modified xsi:type="dcterms:W3CDTF">2024-04-20T02:46:31Z</dcterms:modified>
  <dc:identifier>DAGC3cuR8ZQ</dc:identifier>
</cp:coreProperties>
</file>